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5" r:id="rId2"/>
    <p:sldId id="395" r:id="rId3"/>
    <p:sldId id="338" r:id="rId4"/>
    <p:sldId id="344" r:id="rId5"/>
    <p:sldId id="382" r:id="rId6"/>
    <p:sldId id="383" r:id="rId7"/>
    <p:sldId id="384" r:id="rId8"/>
    <p:sldId id="339" r:id="rId9"/>
    <p:sldId id="317" r:id="rId10"/>
    <p:sldId id="318" r:id="rId11"/>
    <p:sldId id="319" r:id="rId12"/>
    <p:sldId id="398" r:id="rId13"/>
    <p:sldId id="321" r:id="rId14"/>
    <p:sldId id="402" r:id="rId15"/>
    <p:sldId id="403" r:id="rId16"/>
    <p:sldId id="404" r:id="rId17"/>
    <p:sldId id="407" r:id="rId18"/>
    <p:sldId id="328" r:id="rId19"/>
    <p:sldId id="360" r:id="rId20"/>
    <p:sldId id="361" r:id="rId21"/>
    <p:sldId id="362" r:id="rId22"/>
    <p:sldId id="329" r:id="rId23"/>
    <p:sldId id="331" r:id="rId24"/>
    <p:sldId id="413" r:id="rId25"/>
    <p:sldId id="333" r:id="rId26"/>
    <p:sldId id="366" r:id="rId27"/>
    <p:sldId id="412" r:id="rId28"/>
    <p:sldId id="367" r:id="rId29"/>
    <p:sldId id="368" r:id="rId30"/>
    <p:sldId id="418" r:id="rId31"/>
    <p:sldId id="306" r:id="rId32"/>
    <p:sldId id="307" r:id="rId33"/>
    <p:sldId id="316" r:id="rId34"/>
    <p:sldId id="340" r:id="rId35"/>
    <p:sldId id="414" r:id="rId36"/>
    <p:sldId id="415" r:id="rId37"/>
    <p:sldId id="416" r:id="rId38"/>
    <p:sldId id="417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 snapToGrid="0" showGuides="1"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teway%20NV52L\Desktop\carpeta%20juarez\libro%20deposito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teway%20NV52L\Desktop\carpeta%20juarez\libro%20deposito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Depósitos Mes de Octubre 2014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Hoja1!$B$259</c:f>
              <c:strCache>
                <c:ptCount val="1"/>
                <c:pt idx="0">
                  <c:v>Abatizados</c:v>
                </c:pt>
              </c:strCache>
            </c:strRef>
          </c:tx>
          <c:val>
            <c:numRef>
              <c:f>Hoja1!$B$260:$B$269</c:f>
              <c:numCache>
                <c:formatCode>General</c:formatCode>
                <c:ptCount val="10"/>
                <c:pt idx="0">
                  <c:v>52</c:v>
                </c:pt>
                <c:pt idx="1">
                  <c:v>49</c:v>
                </c:pt>
                <c:pt idx="2">
                  <c:v>36</c:v>
                </c:pt>
                <c:pt idx="3">
                  <c:v>52</c:v>
                </c:pt>
                <c:pt idx="4">
                  <c:v>83</c:v>
                </c:pt>
                <c:pt idx="5">
                  <c:v>54</c:v>
                </c:pt>
                <c:pt idx="6">
                  <c:v>62</c:v>
                </c:pt>
                <c:pt idx="7">
                  <c:v>92</c:v>
                </c:pt>
                <c:pt idx="8">
                  <c:v>8</c:v>
                </c:pt>
                <c:pt idx="9">
                  <c:v>88</c:v>
                </c:pt>
              </c:numCache>
            </c:numRef>
          </c:val>
        </c:ser>
        <c:ser>
          <c:idx val="1"/>
          <c:order val="1"/>
          <c:tx>
            <c:strRef>
              <c:f>Hoja1!$C$259</c:f>
              <c:strCache>
                <c:ptCount val="1"/>
                <c:pt idx="0">
                  <c:v>Eliminados</c:v>
                </c:pt>
              </c:strCache>
            </c:strRef>
          </c:tx>
          <c:val>
            <c:numRef>
              <c:f>Hoja1!$C$260:$C$269</c:f>
              <c:numCache>
                <c:formatCode>General</c:formatCode>
                <c:ptCount val="10"/>
                <c:pt idx="0">
                  <c:v>78</c:v>
                </c:pt>
                <c:pt idx="1">
                  <c:v>91</c:v>
                </c:pt>
                <c:pt idx="2">
                  <c:v>91</c:v>
                </c:pt>
                <c:pt idx="3">
                  <c:v>124</c:v>
                </c:pt>
                <c:pt idx="4">
                  <c:v>174</c:v>
                </c:pt>
                <c:pt idx="5">
                  <c:v>100</c:v>
                </c:pt>
                <c:pt idx="6">
                  <c:v>163</c:v>
                </c:pt>
                <c:pt idx="7">
                  <c:v>234</c:v>
                </c:pt>
                <c:pt idx="8">
                  <c:v>97</c:v>
                </c:pt>
                <c:pt idx="9">
                  <c:v>155</c:v>
                </c:pt>
              </c:numCache>
            </c:numRef>
          </c:val>
        </c:ser>
        <c:ser>
          <c:idx val="2"/>
          <c:order val="2"/>
          <c:tx>
            <c:strRef>
              <c:f>Hoja1!$D$259</c:f>
              <c:strCache>
                <c:ptCount val="1"/>
                <c:pt idx="0">
                  <c:v>Controlados</c:v>
                </c:pt>
              </c:strCache>
            </c:strRef>
          </c:tx>
          <c:val>
            <c:numRef>
              <c:f>Hoja1!$D$260:$D$269</c:f>
              <c:numCache>
                <c:formatCode>General</c:formatCode>
                <c:ptCount val="10"/>
                <c:pt idx="0">
                  <c:v>100</c:v>
                </c:pt>
                <c:pt idx="1">
                  <c:v>107</c:v>
                </c:pt>
                <c:pt idx="2">
                  <c:v>80</c:v>
                </c:pt>
                <c:pt idx="3">
                  <c:v>157</c:v>
                </c:pt>
                <c:pt idx="4">
                  <c:v>151</c:v>
                </c:pt>
                <c:pt idx="5">
                  <c:v>199</c:v>
                </c:pt>
                <c:pt idx="6">
                  <c:v>139</c:v>
                </c:pt>
                <c:pt idx="7">
                  <c:v>293</c:v>
                </c:pt>
                <c:pt idx="8">
                  <c:v>79</c:v>
                </c:pt>
                <c:pt idx="9">
                  <c:v>224</c:v>
                </c:pt>
              </c:numCache>
            </c:numRef>
          </c:val>
        </c:ser>
        <c:ser>
          <c:idx val="3"/>
          <c:order val="3"/>
          <c:tx>
            <c:strRef>
              <c:f>Hoja1!$E$259</c:f>
              <c:strCache>
                <c:ptCount val="1"/>
                <c:pt idx="0">
                  <c:v>No tratados</c:v>
                </c:pt>
              </c:strCache>
            </c:strRef>
          </c:tx>
          <c:val>
            <c:numRef>
              <c:f>Hoja1!$E$260:$E$269</c:f>
              <c:numCache>
                <c:formatCode>General</c:formatCode>
                <c:ptCount val="10"/>
                <c:pt idx="0">
                  <c:v>127</c:v>
                </c:pt>
                <c:pt idx="1">
                  <c:v>130</c:v>
                </c:pt>
                <c:pt idx="2">
                  <c:v>131</c:v>
                </c:pt>
                <c:pt idx="3">
                  <c:v>116</c:v>
                </c:pt>
                <c:pt idx="4">
                  <c:v>209</c:v>
                </c:pt>
                <c:pt idx="5">
                  <c:v>116</c:v>
                </c:pt>
                <c:pt idx="6">
                  <c:v>141</c:v>
                </c:pt>
                <c:pt idx="7">
                  <c:v>299</c:v>
                </c:pt>
                <c:pt idx="8">
                  <c:v>63</c:v>
                </c:pt>
                <c:pt idx="9">
                  <c:v>279</c:v>
                </c:pt>
              </c:numCache>
            </c:numRef>
          </c:val>
        </c:ser>
        <c:ser>
          <c:idx val="4"/>
          <c:order val="4"/>
          <c:tx>
            <c:strRef>
              <c:f>Hoja1!$F$259</c:f>
              <c:strCache>
                <c:ptCount val="1"/>
                <c:pt idx="0">
                  <c:v>Revisados</c:v>
                </c:pt>
              </c:strCache>
            </c:strRef>
          </c:tx>
          <c:val>
            <c:numRef>
              <c:f>Hoja1!$F$260:$F$269</c:f>
              <c:numCache>
                <c:formatCode>General</c:formatCode>
                <c:ptCount val="10"/>
                <c:pt idx="0">
                  <c:v>357</c:v>
                </c:pt>
                <c:pt idx="1">
                  <c:v>373</c:v>
                </c:pt>
                <c:pt idx="2">
                  <c:v>338</c:v>
                </c:pt>
                <c:pt idx="3">
                  <c:v>449</c:v>
                </c:pt>
                <c:pt idx="4">
                  <c:v>617</c:v>
                </c:pt>
                <c:pt idx="5">
                  <c:v>514</c:v>
                </c:pt>
                <c:pt idx="6">
                  <c:v>505</c:v>
                </c:pt>
                <c:pt idx="7">
                  <c:v>918</c:v>
                </c:pt>
                <c:pt idx="8">
                  <c:v>247</c:v>
                </c:pt>
                <c:pt idx="9">
                  <c:v>746</c:v>
                </c:pt>
              </c:numCache>
            </c:numRef>
          </c:val>
        </c:ser>
        <c:dLbls/>
        <c:shape val="box"/>
        <c:axId val="63820928"/>
        <c:axId val="63822464"/>
        <c:axId val="0"/>
      </c:bar3DChart>
      <c:catAx>
        <c:axId val="63820928"/>
        <c:scaling>
          <c:orientation val="minMax"/>
        </c:scaling>
        <c:axPos val="b"/>
        <c:majorTickMark val="none"/>
        <c:tickLblPos val="nextTo"/>
        <c:crossAx val="63822464"/>
        <c:crosses val="autoZero"/>
        <c:auto val="1"/>
        <c:lblAlgn val="ctr"/>
        <c:lblOffset val="100"/>
      </c:catAx>
      <c:valAx>
        <c:axId val="63822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Depósitos Visitados</a:t>
                </a:r>
              </a:p>
            </c:rich>
          </c:tx>
        </c:title>
        <c:numFmt formatCode="General" sourceLinked="1"/>
        <c:majorTickMark val="none"/>
        <c:tickLblPos val="nextTo"/>
        <c:crossAx val="63820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Material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Hoja1!$L$275</c:f>
              <c:strCache>
                <c:ptCount val="1"/>
                <c:pt idx="0">
                  <c:v>Larvacida </c:v>
                </c:pt>
              </c:strCache>
            </c:strRef>
          </c:tx>
          <c:val>
            <c:numRef>
              <c:f>Hoja1!$L$276:$L$285</c:f>
              <c:numCache>
                <c:formatCode>General</c:formatCode>
                <c:ptCount val="10"/>
                <c:pt idx="0">
                  <c:v>860</c:v>
                </c:pt>
                <c:pt idx="1">
                  <c:v>720</c:v>
                </c:pt>
                <c:pt idx="2">
                  <c:v>740</c:v>
                </c:pt>
                <c:pt idx="3">
                  <c:v>920</c:v>
                </c:pt>
                <c:pt idx="4">
                  <c:v>1520</c:v>
                </c:pt>
                <c:pt idx="5">
                  <c:v>920</c:v>
                </c:pt>
                <c:pt idx="6">
                  <c:v>1160</c:v>
                </c:pt>
                <c:pt idx="7">
                  <c:v>1580</c:v>
                </c:pt>
                <c:pt idx="8">
                  <c:v>140</c:v>
                </c:pt>
                <c:pt idx="9">
                  <c:v>1400</c:v>
                </c:pt>
              </c:numCache>
            </c:numRef>
          </c:val>
        </c:ser>
        <c:ser>
          <c:idx val="1"/>
          <c:order val="1"/>
          <c:tx>
            <c:strRef>
              <c:f>Hoja1!$M$275</c:f>
              <c:strCache>
                <c:ptCount val="1"/>
                <c:pt idx="0">
                  <c:v>Volumen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val>
            <c:numRef>
              <c:f>Hoja1!$M$276:$M$285</c:f>
              <c:numCache>
                <c:formatCode>General</c:formatCode>
                <c:ptCount val="10"/>
                <c:pt idx="0">
                  <c:v>8600</c:v>
                </c:pt>
                <c:pt idx="1">
                  <c:v>7200</c:v>
                </c:pt>
                <c:pt idx="2">
                  <c:v>7400</c:v>
                </c:pt>
                <c:pt idx="3">
                  <c:v>9200</c:v>
                </c:pt>
                <c:pt idx="4">
                  <c:v>15200</c:v>
                </c:pt>
                <c:pt idx="5">
                  <c:v>9200</c:v>
                </c:pt>
                <c:pt idx="6">
                  <c:v>11600</c:v>
                </c:pt>
                <c:pt idx="7">
                  <c:v>15800</c:v>
                </c:pt>
                <c:pt idx="8">
                  <c:v>1400</c:v>
                </c:pt>
                <c:pt idx="9">
                  <c:v>14000</c:v>
                </c:pt>
              </c:numCache>
            </c:numRef>
          </c:val>
        </c:ser>
        <c:ser>
          <c:idx val="2"/>
          <c:order val="2"/>
          <c:tx>
            <c:strRef>
              <c:f>Hoja1!$N$275</c:f>
              <c:strCache>
                <c:ptCount val="1"/>
                <c:pt idx="0">
                  <c:v>Numero de Bolsas </c:v>
                </c:pt>
              </c:strCache>
            </c:strRef>
          </c:tx>
          <c:val>
            <c:numRef>
              <c:f>Hoja1!$N$276:$N$285</c:f>
              <c:numCache>
                <c:formatCode>General</c:formatCode>
                <c:ptCount val="10"/>
                <c:pt idx="0">
                  <c:v>43</c:v>
                </c:pt>
                <c:pt idx="1">
                  <c:v>36</c:v>
                </c:pt>
                <c:pt idx="2">
                  <c:v>37</c:v>
                </c:pt>
                <c:pt idx="3">
                  <c:v>46</c:v>
                </c:pt>
                <c:pt idx="4">
                  <c:v>76</c:v>
                </c:pt>
                <c:pt idx="5">
                  <c:v>46</c:v>
                </c:pt>
                <c:pt idx="6">
                  <c:v>58</c:v>
                </c:pt>
                <c:pt idx="7">
                  <c:v>79</c:v>
                </c:pt>
                <c:pt idx="8">
                  <c:v>7</c:v>
                </c:pt>
                <c:pt idx="9">
                  <c:v>70</c:v>
                </c:pt>
              </c:numCache>
            </c:numRef>
          </c:val>
        </c:ser>
        <c:dLbls/>
        <c:shape val="box"/>
        <c:axId val="48803200"/>
        <c:axId val="48817280"/>
        <c:axId val="0"/>
      </c:bar3DChart>
      <c:catAx>
        <c:axId val="48803200"/>
        <c:scaling>
          <c:orientation val="minMax"/>
        </c:scaling>
        <c:axPos val="b"/>
        <c:majorTickMark val="none"/>
        <c:tickLblPos val="nextTo"/>
        <c:crossAx val="48817280"/>
        <c:crosses val="autoZero"/>
        <c:auto val="1"/>
        <c:lblAlgn val="ctr"/>
        <c:lblOffset val="100"/>
      </c:catAx>
      <c:valAx>
        <c:axId val="48817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Litros</a:t>
                </a:r>
              </a:p>
            </c:rich>
          </c:tx>
        </c:title>
        <c:numFmt formatCode="General" sourceLinked="1"/>
        <c:majorTickMark val="none"/>
        <c:tickLblPos val="nextTo"/>
        <c:crossAx val="48803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09/12/2014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8808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316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09/12/2014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GUITARRA4.jpg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44538" y="4336131"/>
            <a:ext cx="594425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FÉLIX CÉSAR SALINAS MORALES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SECRETARIO DE DESARROLLO SOCIAL MUNICIPAL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OCTUBRE 2014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-242888" y="-1066192"/>
            <a:ext cx="9386887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dirty="0" smtClean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pPr algn="ctr"/>
            <a:r>
              <a:rPr lang="es-MX" sz="2000" b="1" i="1" dirty="0">
                <a:latin typeface="Calibri (Cuerpo)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Calibri (Cuerpo)"/>
                <a:cs typeface="Arial" panose="020B0604020202020204" pitchFamily="34" charset="0"/>
              </a:rPr>
              <a:t>BRIGADA “ELIGE CUIDARTE”</a:t>
            </a:r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colaboró con la Dirección de Salud, en la organización de la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brigada</a:t>
            </a:r>
            <a:endParaRPr lang="es-MX" sz="2000" i="1" dirty="0"/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“Elige Cuidarte”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diferentes colonias  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/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 smtClean="0"/>
              <a:t>  </a:t>
            </a: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60" y="2073133"/>
            <a:ext cx="2224725" cy="1854381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9948" y="2060633"/>
            <a:ext cx="2886074" cy="1866881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386" y="2073133"/>
            <a:ext cx="2571750" cy="18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189" y="5460642"/>
            <a:ext cx="689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7" name="CuadroTexto 2"/>
          <p:cNvSpPr txBox="1"/>
          <p:nvPr/>
        </p:nvSpPr>
        <p:spPr>
          <a:xfrm>
            <a:off x="347730" y="-907200"/>
            <a:ext cx="854392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dirty="0" smtClean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pPr algn="ctr"/>
            <a:r>
              <a:rPr lang="es-MX" sz="2000" b="1" dirty="0" smtClean="0"/>
              <a:t>JUÁREZ DE ROL </a:t>
            </a:r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colaboró con la organización de Juárez de Rol,  Evento realizado por el DIF municipal, “Anímate a Explorar”  el 19 de Octubre del 2014</a:t>
            </a: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06" y="2324454"/>
            <a:ext cx="2543175" cy="1715840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188" y="2324454"/>
            <a:ext cx="2807561" cy="1715840"/>
          </a:xfrm>
          <a:prstGeom prst="rect">
            <a:avLst/>
          </a:prstGeom>
        </p:spPr>
      </p:pic>
      <p:pic>
        <p:nvPicPr>
          <p:cNvPr id="11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128" y="2324454"/>
            <a:ext cx="2506880" cy="17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14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197006" y="-1151918"/>
            <a:ext cx="854392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dirty="0" smtClean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pPr algn="ctr"/>
            <a:r>
              <a:rPr lang="es-MX" sz="2000" b="1" dirty="0" smtClean="0"/>
              <a:t>CLÁSICO REGIOMONTANO</a:t>
            </a:r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colaboró con la organización del Clásico Regiomontano,  Evento realizado el 25 de Octubre del 2014</a:t>
            </a: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07" y="2158859"/>
            <a:ext cx="2546194" cy="1591270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704" y="2158859"/>
            <a:ext cx="2514601" cy="1591270"/>
          </a:xfrm>
          <a:prstGeom prst="rect">
            <a:avLst/>
          </a:prstGeom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808" y="2158859"/>
            <a:ext cx="2814639" cy="15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70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08400" y="0"/>
            <a:ext cx="7292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721217" y="1076191"/>
            <a:ext cx="73797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 smtClean="0"/>
          </a:p>
          <a:p>
            <a:pPr algn="ctr"/>
            <a:r>
              <a:rPr lang="es-MX" sz="2000" b="1" dirty="0" smtClean="0"/>
              <a:t>ACCIONES A REALIZAR PARA EL MES DE NOVIEMBRE</a:t>
            </a:r>
          </a:p>
          <a:p>
            <a:pPr algn="ctr"/>
            <a:endParaRPr lang="es-MX" sz="2000" b="1" dirty="0" smtClean="0"/>
          </a:p>
          <a:p>
            <a:pPr algn="ctr"/>
            <a:endParaRPr lang="es-MX" sz="2000" b="1" dirty="0"/>
          </a:p>
          <a:p>
            <a:r>
              <a:rPr lang="es-MX" sz="2000" b="1" dirty="0" smtClean="0"/>
              <a:t>1</a:t>
            </a:r>
            <a:r>
              <a:rPr lang="es-MX" sz="2000" b="1" dirty="0"/>
              <a:t>.-.- REALIZAR MANUALIDADES EN CASAS AMIGAS DE </a:t>
            </a:r>
            <a:r>
              <a:rPr lang="es-MX" sz="2000" b="1" dirty="0" smtClean="0"/>
              <a:t>DIFERENTES</a:t>
            </a:r>
          </a:p>
          <a:p>
            <a:r>
              <a:rPr lang="es-MX" sz="2000" b="1" dirty="0"/>
              <a:t> </a:t>
            </a:r>
            <a:r>
              <a:rPr lang="es-MX" sz="2000" b="1" dirty="0" smtClean="0"/>
              <a:t>        COLONIAS.     </a:t>
            </a:r>
            <a:endParaRPr lang="es-MX" sz="2000" b="1" dirty="0"/>
          </a:p>
          <a:p>
            <a:endParaRPr lang="es-MX" sz="2000" b="1" dirty="0" smtClean="0"/>
          </a:p>
          <a:p>
            <a:r>
              <a:rPr lang="es-MX" sz="2000" b="1" dirty="0" smtClean="0"/>
              <a:t>2.- APOYAR EN TODOS LOS PROGRAMAS DE FUERZA SOCIAL</a:t>
            </a:r>
          </a:p>
          <a:p>
            <a:endParaRPr lang="es-MX" sz="2000" b="1" dirty="0"/>
          </a:p>
          <a:p>
            <a:r>
              <a:rPr lang="es-MX" sz="2000" b="1" dirty="0" smtClean="0"/>
              <a:t>3.- DAR APOYO  EN LOS EVENTOS DE LAS DIFERENTES SECRETARÍAS </a:t>
            </a:r>
            <a:endParaRPr lang="es-MX" sz="2000" b="1" dirty="0"/>
          </a:p>
          <a:p>
            <a:endParaRPr lang="es-MX" sz="2000" b="1" dirty="0"/>
          </a:p>
          <a:p>
            <a:endParaRPr lang="es-MX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3103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2858" y="3296863"/>
            <a:ext cx="853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Bolsa de trabajo</a:t>
            </a:r>
          </a:p>
          <a:p>
            <a:endParaRPr lang="es-MX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92760" y="4668849"/>
          <a:ext cx="6387211" cy="1074269"/>
        </p:xfrm>
        <a:graphic>
          <a:graphicData uri="http://schemas.openxmlformats.org/drawingml/2006/table">
            <a:tbl>
              <a:tblPr/>
              <a:tblGrid>
                <a:gridCol w="1415279"/>
                <a:gridCol w="1640903"/>
                <a:gridCol w="1673719"/>
                <a:gridCol w="1657310"/>
              </a:tblGrid>
              <a:tr h="5773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 ATENDIDAS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PROBABLES CONTRATADOS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EMPRESAS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PENDIENTES POR COLOCAR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467 (EL 40%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LOS ATENDIDOS)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39151" y="3645936"/>
            <a:ext cx="8454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dirty="0" smtClean="0"/>
              <a:t> La coordinación de Bolsa de Trabajo atendió en promedio a </a:t>
            </a:r>
            <a:r>
              <a:rPr lang="es-MX" b="1" u="sng" dirty="0" smtClean="0"/>
              <a:t> 48   </a:t>
            </a:r>
            <a:r>
              <a:rPr lang="es-MX" dirty="0" smtClean="0"/>
              <a:t> personas diarias quienes acudieron a estas oficinas para solicitar empleo en alguna del las </a:t>
            </a:r>
            <a:r>
              <a:rPr lang="es-MX" b="1" u="sng" dirty="0" smtClean="0"/>
              <a:t> 235 </a:t>
            </a:r>
            <a:r>
              <a:rPr lang="es-MX" dirty="0" smtClean="0"/>
              <a:t> empresas que ofrecen sus vacantes a la dependencia a las que fueron canalizados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C:\Documents and Settings\Usuario\Escritorio\IMG-20141001-WA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40" y="1348667"/>
            <a:ext cx="1846531" cy="19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Documents and Settings\Usuario\Escritorio\IMG-20141001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317" y="1348667"/>
            <a:ext cx="1846532" cy="20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Documents and Settings\Usuario\Escritorio\IMG-20141001-WA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202" y="1334598"/>
            <a:ext cx="1856056" cy="198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:\Documents and Settings\Usuario\Escritorio\IMG-20141001-WA0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933" y="1362734"/>
            <a:ext cx="1804329" cy="198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7286" y="1533049"/>
            <a:ext cx="8532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Participacion en las Brigadas Elige Cuidarte.</a:t>
            </a:r>
          </a:p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36097" y="4248443"/>
          <a:ext cx="8370279" cy="1166591"/>
        </p:xfrm>
        <a:graphic>
          <a:graphicData uri="http://schemas.openxmlformats.org/drawingml/2006/table">
            <a:tbl>
              <a:tblPr/>
              <a:tblGrid>
                <a:gridCol w="3170396"/>
                <a:gridCol w="2641998"/>
                <a:gridCol w="2557885"/>
              </a:tblGrid>
              <a:tr h="63091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FECHA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 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COLONIAS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VISITADAS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27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Septiembre al 26 de Octubre de 2014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7 Imagen" descr="C:\Documents and Settings\Usuario\Escritorio\IMG_20140903_1536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33" y="2057985"/>
            <a:ext cx="2075278" cy="19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Documents and Settings\Usuario\Escritorio\IMG-20140917-WA0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1419" y="2067949"/>
            <a:ext cx="2094987" cy="194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Documents and Settings\Usuario\Escritorio\IMG-20140915-WA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2131" y="2101379"/>
            <a:ext cx="2108835" cy="19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:\Documents and Settings\Usuario\Escritorio\IMG-20140905-WA0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5148" y="2128324"/>
            <a:ext cx="2080040" cy="192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9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4573" y="4135901"/>
          <a:ext cx="7343334" cy="1097282"/>
        </p:xfrm>
        <a:graphic>
          <a:graphicData uri="http://schemas.openxmlformats.org/drawingml/2006/table">
            <a:tbl>
              <a:tblPr/>
              <a:tblGrid>
                <a:gridCol w="3671667"/>
                <a:gridCol w="3671667"/>
              </a:tblGrid>
              <a:tr h="590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Personas Atendidas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Beneficiados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 Programa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67286" y="1533049"/>
            <a:ext cx="8532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Testamentos Gratutitos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pic>
        <p:nvPicPr>
          <p:cNvPr id="8" name="7 Imagen" descr="C:\Documents and Settings\Usuario\Escritorio\IMG-20141029-WA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48" y="2001862"/>
            <a:ext cx="22669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Documents and Settings\Usuario\Escritorio\IMG-20141029-WA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545" y="2015929"/>
            <a:ext cx="2295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Documents and Settings\Usuario\Escritorio\IMG-20141029-WA0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0882" y="2001862"/>
            <a:ext cx="2266950" cy="20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07964" y="5249654"/>
            <a:ext cx="8454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dirty="0" smtClean="0"/>
              <a:t> Durante este mes se </a:t>
            </a:r>
            <a:r>
              <a:rPr lang="es-MX" dirty="0" err="1" smtClean="0"/>
              <a:t>siguio</a:t>
            </a:r>
            <a:r>
              <a:rPr lang="es-MX" dirty="0" smtClean="0"/>
              <a:t> dando </a:t>
            </a:r>
            <a:r>
              <a:rPr lang="es-MX" dirty="0" err="1" smtClean="0"/>
              <a:t>atencion</a:t>
            </a:r>
            <a:r>
              <a:rPr lang="es-MX" dirty="0" smtClean="0"/>
              <a:t> a este programa, pero no todos llenaron los requisitos que se piden por lo que solamente 11 personas se pudieron </a:t>
            </a:r>
            <a:r>
              <a:rPr lang="es-MX" dirty="0" err="1" smtClean="0"/>
              <a:t>benegiciar</a:t>
            </a:r>
            <a:r>
              <a:rPr lang="es-MX" dirty="0" smtClean="0"/>
              <a:t> de este programa.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52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6136" y="1432404"/>
            <a:ext cx="85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1022213" y="0"/>
            <a:ext cx="7064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Novimbre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CONCERTACIÓN SOCIAL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07462" y="1418457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Llevar a cabo la próxima Feria del Empleo el día Miércoles 19 de Noviembre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Continuar con el Programa de Testamentos Gratuitos.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Apoyar a las diferente Brigadas organizadas por las dependencias de la Secretaría.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Participar en el Evento “Nosotras podemos hacerlo” organizado por el Instituto Municipal de las Mujeres ofreciendo vacantes para puras mujeres.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590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8" name="CuadroTexto 1"/>
          <p:cNvSpPr txBox="1"/>
          <p:nvPr/>
        </p:nvSpPr>
        <p:spPr>
          <a:xfrm>
            <a:off x="614149" y="1323030"/>
            <a:ext cx="756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A NUESTRAS COMUNIDADES INDÍGENAS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8612" y="4396469"/>
            <a:ext cx="816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Los instalamos en la Plaza Principal durante la fiesta patronal de la Iglesia, para exposición y venta de sus artesanías.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patrimonio1\Documents\FOTOS GENERAL\NUEVAS\DSCF5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566" y="1815704"/>
            <a:ext cx="3198439" cy="2464415"/>
          </a:xfrm>
          <a:prstGeom prst="rect">
            <a:avLst/>
          </a:prstGeom>
          <a:noFill/>
        </p:spPr>
      </p:pic>
      <p:pic>
        <p:nvPicPr>
          <p:cNvPr id="11" name="Picture 3" descr="C:\Users\patrimonio1\Documents\FOTOS GENERAL\NUEVAS\DSCF5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293" y="1888403"/>
            <a:ext cx="3043452" cy="2508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1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4967" y="4077265"/>
            <a:ext cx="8134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Iniciamos el 4° grupo de manejo formado por 41 Mujeres que acuden durante 5 sábados de 8:30 am a 1:00 pm. 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patrimonio1\Documents\FOTOS GENERAL\NUEVAS\DSCF7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367" y="1477369"/>
            <a:ext cx="3152633" cy="2364475"/>
          </a:xfrm>
          <a:prstGeom prst="rect">
            <a:avLst/>
          </a:prstGeom>
          <a:noFill/>
        </p:spPr>
      </p:pic>
      <p:pic>
        <p:nvPicPr>
          <p:cNvPr id="8" name="Picture 3" descr="C:\Users\patrimonio1\Documents\FOTOS GENERAL\NUEVAS\DSCF7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72" y="1477369"/>
            <a:ext cx="3125337" cy="2344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578585" y="5453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Usuario\Escritorio\parkour septiembre\IMG_1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103" y="1445328"/>
            <a:ext cx="3329009" cy="2219340"/>
          </a:xfrm>
          <a:prstGeom prst="rect">
            <a:avLst/>
          </a:prstGeom>
          <a:noFill/>
        </p:spPr>
      </p:pic>
      <p:pic>
        <p:nvPicPr>
          <p:cNvPr id="9" name="Picture 2" descr="C:\Documents and Settings\Usuario\Escritorio\parkour septiembre\IMG_1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83" y="1445327"/>
            <a:ext cx="3321867" cy="221457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19592" y="3862083"/>
            <a:ext cx="81439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Clases de Parkour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Las clases se llevan a cabo en la Unidad Deportiva  los días lunes, miércoles y viernes de 2:00 pm a 4:00 pm</a:t>
            </a:r>
            <a:r>
              <a:rPr lang="es-MX" dirty="0" smtClean="0"/>
              <a:t>.</a:t>
            </a:r>
          </a:p>
          <a:p>
            <a:pPr algn="just"/>
            <a:r>
              <a:rPr lang="es-ES" dirty="0" smtClean="0"/>
              <a:t>El numero estimado de jóvenes que asiste a las clases es de 20 jóvenes. </a:t>
            </a:r>
          </a:p>
          <a:p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1077" y="4125632"/>
            <a:ext cx="816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Estamos llevando todos los sábados a grupos de Mujeres de diferentes Colonias a realizarse la mamografía al Centro de Salud Insurgentes.</a:t>
            </a:r>
          </a:p>
        </p:txBody>
      </p:sp>
      <p:pic>
        <p:nvPicPr>
          <p:cNvPr id="7" name="6 Imagen" descr="mamograf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090" y="1446749"/>
            <a:ext cx="3011251" cy="2259543"/>
          </a:xfrm>
          <a:prstGeom prst="rect">
            <a:avLst/>
          </a:prstGeom>
        </p:spPr>
      </p:pic>
      <p:pic>
        <p:nvPicPr>
          <p:cNvPr id="8" name="7 Imagen" descr="mamografi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758" y="1514903"/>
            <a:ext cx="2920423" cy="21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5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369190" y="403079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1089256"/>
          <a:ext cx="7601804" cy="5170170"/>
        </p:xfrm>
        <a:graphic>
          <a:graphicData uri="http://schemas.openxmlformats.org/drawingml/2006/table">
            <a:tbl>
              <a:tblPr/>
              <a:tblGrid>
                <a:gridCol w="1151392"/>
                <a:gridCol w="1282232"/>
                <a:gridCol w="1517744"/>
                <a:gridCol w="1657862"/>
                <a:gridCol w="1992574"/>
              </a:tblGrid>
              <a:tr h="680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Actividades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Número de Actividades realizadas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Ciudadanas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Beneficiadas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Taller /Tema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Colonias visitadas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212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4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Cursos</a:t>
                      </a:r>
                      <a:endParaRPr lang="es-MX" sz="1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4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MX" sz="1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4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519 Mujeres</a:t>
                      </a:r>
                      <a:endParaRPr lang="es-MX" sz="1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Tamarindo 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Jabones 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Chorizo</a:t>
                      </a: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Reyes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Villas de Oriente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Francisco Villa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Huertos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Portal de Juárez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Jardines de Juárez</a:t>
                      </a: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06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4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Platicas</a:t>
                      </a:r>
                      <a:endParaRPr lang="es-MX" sz="1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4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MX" sz="1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4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312 Mujeres</a:t>
                      </a:r>
                      <a:endParaRPr lang="es-MX" sz="14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Violencia Familiar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Autoestima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Derechos y obligaciones 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Encinos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Santa Mónica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Fuentes de Juárez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Valle de Juárez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Monte verde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Paseo Santa </a:t>
                      </a:r>
                      <a:r>
                        <a:rPr lang="es-MX" sz="11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Fé</a:t>
                      </a: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Real de san José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Praderas de San Juan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Coahuila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Fracc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San Juan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Salvador Chávez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784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1"/>
          <p:cNvSpPr txBox="1"/>
          <p:nvPr/>
        </p:nvSpPr>
        <p:spPr>
          <a:xfrm>
            <a:off x="369190" y="498615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8" name="Picture 2" descr="C:\Users\patrimonio1\Documents\FOTOS GENERAL\NUEVAS\DSCF7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0429"/>
            <a:ext cx="2784143" cy="230647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0" y="4094328"/>
            <a:ext cx="28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ARBOLEDAS DE SAN ROQUE</a:t>
            </a:r>
            <a:endParaRPr lang="es-MX" b="1" dirty="0"/>
          </a:p>
        </p:txBody>
      </p:sp>
      <p:pic>
        <p:nvPicPr>
          <p:cNvPr id="10" name="Picture 3" descr="C:\Users\patrimonio1\Documents\FOTOS GENERAL\NUEVAS\DSCF7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8424"/>
            <a:ext cx="2738651" cy="240200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0" y="1351129"/>
            <a:ext cx="11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SAN JUAN</a:t>
            </a:r>
            <a:endParaRPr lang="es-MX" b="1" dirty="0"/>
          </a:p>
        </p:txBody>
      </p:sp>
      <p:pic>
        <p:nvPicPr>
          <p:cNvPr id="12" name="Picture 4" descr="C:\Users\patrimonio1\Documents\FOTOS GENERAL\NUEVAS\DSCF7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8692" y="3794076"/>
            <a:ext cx="2847833" cy="2292825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016156" y="3835021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FUENTES DE JUÁREZ</a:t>
            </a:r>
            <a:endParaRPr lang="es-MX" b="1" dirty="0"/>
          </a:p>
        </p:txBody>
      </p:sp>
      <p:pic>
        <p:nvPicPr>
          <p:cNvPr id="14" name="Picture 5" descr="C:\Users\patrimonio1\Documents\FOTOS GENERAL\NUEVAS\DSCF7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6848" y="1351128"/>
            <a:ext cx="2811439" cy="244295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684896" y="1351129"/>
            <a:ext cx="17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SANTA MONICA </a:t>
            </a:r>
            <a:endParaRPr lang="es-MX" b="1" dirty="0"/>
          </a:p>
        </p:txBody>
      </p:sp>
      <p:pic>
        <p:nvPicPr>
          <p:cNvPr id="16" name="Picture 6" descr="C:\Users\patrimonio1\Documents\FOTOS GENERAL\NUEVAS\DSCF7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1934" y="1323832"/>
            <a:ext cx="2611272" cy="2429302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5622878" y="1323834"/>
            <a:ext cx="14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LOS ENCINOS</a:t>
            </a:r>
            <a:endParaRPr lang="es-MX" b="1" dirty="0"/>
          </a:p>
        </p:txBody>
      </p:sp>
      <p:pic>
        <p:nvPicPr>
          <p:cNvPr id="18" name="Picture 7" descr="C:\Users\patrimonio1\Documents\FOTOS GENERAL\NUEVAS\DSCF72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5583" y="3753134"/>
            <a:ext cx="2593074" cy="232011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6905767" y="380772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COAHUILA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24414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69190" y="498615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00251" y="1624083"/>
          <a:ext cx="7574508" cy="4209869"/>
        </p:xfrm>
        <a:graphic>
          <a:graphicData uri="http://schemas.openxmlformats.org/drawingml/2006/table">
            <a:tbl>
              <a:tblPr/>
              <a:tblGrid>
                <a:gridCol w="2142698"/>
                <a:gridCol w="1978926"/>
                <a:gridCol w="3452884"/>
              </a:tblGrid>
              <a:tr h="38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1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 Octubre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77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181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pensión alimenticia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1ero. Oral,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Demandas de divorcio necesario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1 ero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2 do. Familiar,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Unidad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Violencia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Delegadas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Defensoría de Oficio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Octubre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107 Mujeres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34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69190" y="498615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0877" y="1868871"/>
            <a:ext cx="81613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AVANCE DEL REFUGIO TRANSITORIO PARA MUJERES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PANEL REY.- Nos apoyara con material para construcción , aún no precisa cuanto.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CEMEX.- Visitamos a la Lic. Ana Teresa Reynoso Medrano (Jefa de Proyectos Área Noreste) nos dijo que realizáramos el Oficio indicando cuantas toneladas de concreto y cemento necesitamos, Desarrollo Sustentable nos esta ayudando a hacer este planteamiento.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32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6845" y="584775"/>
            <a:ext cx="8447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2223744" y="6342337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08400" y="0"/>
            <a:ext cx="7292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6845" y="1417912"/>
            <a:ext cx="816136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25 de Noviembre se conmemora el “Día Internacional de la NO Violencia contra las Mujeres” se llevara a cabo un evento en el Auditorio Municipal en donde habrá, pláticas con diferentes temas, bolsa de trabajo para Mujeres, módulos de información sobre la atención y prevención de la violencia. </a:t>
            </a: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Están programadas para el mes de Noviembre, 16 pláticas de Violencia Familiar y sesiones de Autoestima en diferentes Colonias de nuestro Municipio.</a:t>
            </a: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Continuaremos con las clases de manejo durante todos los sábados de 8:30 am a 1:00 pm.</a:t>
            </a:r>
          </a:p>
          <a:p>
            <a:pPr algn="just">
              <a:buFont typeface="Wingdings" pitchFamily="2" charset="2"/>
              <a:buChar char="v"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Seguiremos llevando todos los sábados a las Mujeres de diferentes Colonias a realizarse la mamografía al Centro de Salud Insurgentes en Guadalupe, N.L.</a:t>
            </a:r>
          </a:p>
          <a:p>
            <a:pPr algn="just">
              <a:buFont typeface="Wingdings" pitchFamily="2" charset="2"/>
              <a:buChar char="v"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Tenemos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agendados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25 cursos de tamarindo, mazapán, jabones y chorizo casero en distintas Colonias.</a:t>
            </a: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Daremos seguimiento al Proyecto del Refugio Transitorio, en contacto con las empresas que nos van apoyar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5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Mostrando _DSC96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2425700" y="1400175"/>
            <a:ext cx="420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MX" sz="1200" b="1">
                <a:latin typeface="Arial" charset="0"/>
              </a:rPr>
              <a:t>Colonias Visitadas</a:t>
            </a:r>
          </a:p>
          <a:p>
            <a:pPr algn="ctr"/>
            <a:r>
              <a:rPr lang="es-MX" altLang="es-MX" sz="1200" b="1">
                <a:latin typeface="Arial" charset="0"/>
              </a:rPr>
              <a:t>Operativos Brigada Azul con fumigación a cielo abierto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3662444"/>
              </p:ext>
            </p:extLst>
          </p:nvPr>
        </p:nvGraphicFramePr>
        <p:xfrm>
          <a:off x="541338" y="2198688"/>
          <a:ext cx="6540500" cy="339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/>
                <a:gridCol w="1905000"/>
                <a:gridCol w="762000"/>
                <a:gridCol w="762000"/>
                <a:gridCol w="762000"/>
                <a:gridCol w="1193800"/>
              </a:tblGrid>
              <a:tr h="3447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FECHA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COLONIA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MANZANAS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VIVIENDAS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HABT PROTEJIDOS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GASTO APROX.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accent1"/>
                    </a:solidFill>
                  </a:tcPr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01/10/2014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RIVERAS DE LA MORENA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240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960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6.7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02/10/2014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RINCONADA DE SAN JUAN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8.4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03/10/2014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VILLAS DE SAN JUAN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2800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16.8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07/10/2014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FRAC HDA REAL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1050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4200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29.4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07/10/2014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LOS VALLES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450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1800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07/10/2014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KILIMANJARO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8.4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07/10/2014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GARDENIAS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630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2520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17.6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08/10/2014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MONTE VERDE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8.4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08/10/2014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HDA SAN ANTONIO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8.4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08/10/2014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FRAC SAN ANTONIO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57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1710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6840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47.8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09/10/2014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MONTE KRISTAL BRECHAS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3450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13800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9.6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13/10/2014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ANZURES VENTURA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390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1560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10.9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13/10/2014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AMPLIACION MONTE KRISTAL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1350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5400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37.8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14/10/2014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VILLAS DE SAN JOSE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2010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8040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56.3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15/10/2014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MONTE KRISTA 2 SEC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1140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4560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1904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15/10/2014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MIRADOR DEL PARQUE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390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1560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8.4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7537450" y="2227263"/>
            <a:ext cx="13811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1100" b="1">
                <a:latin typeface="Arial" charset="0"/>
              </a:rPr>
              <a:t>Colonias </a:t>
            </a:r>
          </a:p>
          <a:p>
            <a:r>
              <a:rPr lang="es-MX" altLang="es-MX" sz="1100" b="1">
                <a:latin typeface="Arial" charset="0"/>
              </a:rPr>
              <a:t>Visitadas</a:t>
            </a:r>
          </a:p>
          <a:p>
            <a:r>
              <a:rPr lang="es-MX" altLang="es-MX" sz="1100" b="1">
                <a:latin typeface="Arial" charset="0"/>
              </a:rPr>
              <a:t>16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Manzanas Recorridas</a:t>
            </a:r>
          </a:p>
          <a:p>
            <a:r>
              <a:rPr lang="es-MX" altLang="es-MX" sz="1100" b="1">
                <a:latin typeface="Arial" charset="0"/>
              </a:rPr>
              <a:t>487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Viviendas</a:t>
            </a:r>
          </a:p>
          <a:p>
            <a:r>
              <a:rPr lang="es-MX" altLang="es-MX" sz="1100" b="1">
                <a:latin typeface="Arial" charset="0"/>
              </a:rPr>
              <a:t>14,610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Habitantes </a:t>
            </a:r>
          </a:p>
          <a:p>
            <a:r>
              <a:rPr lang="es-MX" altLang="es-MX" sz="1100" b="1">
                <a:latin typeface="Arial" charset="0"/>
              </a:rPr>
              <a:t>Protegidos</a:t>
            </a:r>
          </a:p>
          <a:p>
            <a:r>
              <a:rPr lang="es-MX" altLang="es-MX" sz="1100" b="1">
                <a:latin typeface="Arial" charset="0"/>
              </a:rPr>
              <a:t>58,840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Gasto Aproximado</a:t>
            </a:r>
          </a:p>
          <a:p>
            <a:r>
              <a:rPr lang="es-MX" altLang="es-MX" sz="1100" b="1">
                <a:latin typeface="Arial" charset="0"/>
              </a:rPr>
              <a:t>318.9 Litros</a:t>
            </a: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20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581799"/>
              </p:ext>
            </p:extLst>
          </p:nvPr>
        </p:nvGraphicFramePr>
        <p:xfrm>
          <a:off x="2100263" y="4518025"/>
          <a:ext cx="4826000" cy="7461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40715"/>
                <a:gridCol w="1208880"/>
                <a:gridCol w="1167632"/>
                <a:gridCol w="1408773"/>
              </a:tblGrid>
              <a:tr h="523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No. de Reportes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Canes </a:t>
                      </a:r>
                      <a:r>
                        <a:rPr lang="es-MX" sz="1400" b="1" u="none" strike="noStrike" dirty="0">
                          <a:effectLst/>
                        </a:rPr>
                        <a:t>Agresores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 smtClean="0">
                          <a:effectLst/>
                        </a:rPr>
                        <a:t>Canes</a:t>
                      </a:r>
                      <a:r>
                        <a:rPr lang="es-MX" sz="1400" b="1" u="none" strike="noStrike" baseline="0" dirty="0" smtClean="0">
                          <a:effectLst/>
                        </a:rPr>
                        <a:t> Recogidos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Reportes no atendidos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3" marB="0" anchor="b"/>
                </a:tc>
              </a:tr>
              <a:tr h="2229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</a:rPr>
                        <a:t>601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3" marB="0" anchor="b"/>
                </a:tc>
              </a:tr>
            </a:tbl>
          </a:graphicData>
        </a:graphic>
      </p:graphicFrame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1031875" y="1852613"/>
            <a:ext cx="69865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dirty="0"/>
              <a:t>En el mes de octubre  , entre los día 1º y 29, se recibieron y revisaron 267  reportes ciudadanos, siendo atendidos en el 100% de los casos, se recibieron  3 reportes de canes agresores, mismos que fueron atendidos.  En conclusión y complementando con los recolectados en vía pública se tuvo un total de 601 canes capturados, mismos que fueron derivados al  Centro Antirrábico de Guadalupe, N.L.</a:t>
            </a:r>
          </a:p>
        </p:txBody>
      </p:sp>
    </p:spTree>
    <p:extLst>
      <p:ext uri="{BB962C8B-B14F-4D97-AF65-F5344CB8AC3E}">
        <p14:creationId xmlns:p14="http://schemas.microsoft.com/office/powerpoint/2010/main" xmlns="" val="4031857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7740650" y="2425700"/>
            <a:ext cx="1381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1200" b="1">
                <a:latin typeface="Arial" charset="0"/>
              </a:rPr>
              <a:t>Casas tratadas </a:t>
            </a:r>
          </a:p>
          <a:p>
            <a:r>
              <a:rPr lang="es-MX" altLang="es-MX" sz="1200" b="1">
                <a:latin typeface="Arial" charset="0"/>
              </a:rPr>
              <a:t>761</a:t>
            </a:r>
          </a:p>
          <a:p>
            <a:endParaRPr lang="es-MX" altLang="es-MX" sz="1200" b="1">
              <a:latin typeface="Arial" charset="0"/>
            </a:endParaRPr>
          </a:p>
          <a:p>
            <a:endParaRPr lang="es-MX" altLang="es-MX" sz="1200" b="1">
              <a:latin typeface="Arial" charset="0"/>
            </a:endParaRPr>
          </a:p>
          <a:p>
            <a:r>
              <a:rPr lang="es-MX" altLang="es-MX" sz="1200" b="1">
                <a:latin typeface="Arial" charset="0"/>
              </a:rPr>
              <a:t>Casas visitadas</a:t>
            </a:r>
          </a:p>
          <a:p>
            <a:r>
              <a:rPr lang="es-MX" altLang="es-MX" sz="1200" b="1">
                <a:latin typeface="Arial" charset="0"/>
              </a:rPr>
              <a:t>1,808</a:t>
            </a:r>
          </a:p>
          <a:p>
            <a:endParaRPr lang="es-MX" altLang="es-MX" sz="1200" b="1">
              <a:latin typeface="Arial" charset="0"/>
            </a:endParaRPr>
          </a:p>
          <a:p>
            <a:r>
              <a:rPr lang="es-MX" altLang="es-MX" sz="1200" b="1">
                <a:latin typeface="Arial" charset="0"/>
              </a:rPr>
              <a:t>H. Beneficiados</a:t>
            </a:r>
          </a:p>
          <a:p>
            <a:r>
              <a:rPr lang="es-MX" altLang="es-MX" sz="1200" b="1">
                <a:latin typeface="Arial" charset="0"/>
              </a:rPr>
              <a:t>7,229</a:t>
            </a:r>
          </a:p>
          <a:p>
            <a:endParaRPr lang="es-MX" altLang="es-MX" sz="1200" b="1">
              <a:latin typeface="Arial" charset="0"/>
            </a:endParaRPr>
          </a:p>
          <a:p>
            <a:endParaRPr lang="es-MX" altLang="es-MX" sz="1200" b="1">
              <a:latin typeface="Arial" charset="0"/>
            </a:endParaRPr>
          </a:p>
        </p:txBody>
      </p:sp>
      <p:graphicFrame>
        <p:nvGraphicFramePr>
          <p:cNvPr id="8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8432780"/>
              </p:ext>
            </p:extLst>
          </p:nvPr>
        </p:nvGraphicFramePr>
        <p:xfrm>
          <a:off x="230188" y="1192213"/>
          <a:ext cx="7839075" cy="4791075"/>
        </p:xfrm>
        <a:graphic>
          <a:graphicData uri="http://schemas.openxmlformats.org/presentationml/2006/ole">
            <p:oleObj spid="_x0000_s1032" r:id="rId3" imgW="7840135" imgH="478577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328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7810500" y="2262188"/>
            <a:ext cx="13811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1100" b="1">
                <a:latin typeface="Arial" charset="0"/>
              </a:rPr>
              <a:t>Depósitos Abatizados</a:t>
            </a:r>
          </a:p>
          <a:p>
            <a:r>
              <a:rPr lang="es-MX" altLang="es-MX" sz="1100" b="1">
                <a:latin typeface="Arial" charset="0"/>
              </a:rPr>
              <a:t>576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Depósitos eliminados</a:t>
            </a:r>
          </a:p>
          <a:p>
            <a:r>
              <a:rPr lang="es-MX" altLang="es-MX" sz="1100" b="1">
                <a:latin typeface="Arial" charset="0"/>
              </a:rPr>
              <a:t>1307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Depósitos en Control</a:t>
            </a:r>
          </a:p>
          <a:p>
            <a:r>
              <a:rPr lang="es-MX" altLang="es-MX" sz="1100" b="1">
                <a:latin typeface="Arial" charset="0"/>
              </a:rPr>
              <a:t>1,529</a:t>
            </a: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</p:txBody>
      </p:sp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2514358"/>
              </p:ext>
            </p:extLst>
          </p:nvPr>
        </p:nvGraphicFramePr>
        <p:xfrm>
          <a:off x="34925" y="1348154"/>
          <a:ext cx="7563584" cy="459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4024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094995" y="632213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5" name="Picture 2" descr="C:\Documents and Settings\Usuario\Escritorio\santa lucia inauguracion del Skatepark\IMG_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3" y="1398682"/>
            <a:ext cx="3857652" cy="2571768"/>
          </a:xfrm>
          <a:prstGeom prst="rect">
            <a:avLst/>
          </a:prstGeom>
          <a:noFill/>
        </p:spPr>
      </p:pic>
      <p:pic>
        <p:nvPicPr>
          <p:cNvPr id="8" name="Picture 3" descr="C:\Documents and Settings\Usuario\Escritorio\santa lucia inauguracion del Skatepark\IMG_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133" y="1408302"/>
            <a:ext cx="3843222" cy="256214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857224" y="410054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Clases de Skate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Las clases se llevan a cabo en el Skatepark de la Colonia Sta. Lucia los días jueves y viernes de 2:00 pm a 4:00 pm.</a:t>
            </a:r>
          </a:p>
          <a:p>
            <a:pPr algn="just"/>
            <a:r>
              <a:rPr lang="es-ES" dirty="0" smtClean="0"/>
              <a:t>En las clases de Skate tenemos un aproximado de 50 jóvenes tomando las clases.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0" y="3690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781050" y="1470025"/>
            <a:ext cx="7389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s-MX" altLang="es-MX" sz="1400" b="1">
                <a:latin typeface="Arial" charset="0"/>
              </a:rPr>
              <a:t>Larvicida                                             Volumen                                Numero de bolsas</a:t>
            </a:r>
          </a:p>
          <a:p>
            <a:r>
              <a:rPr lang="es-MX" altLang="es-MX" sz="1400" b="1">
                <a:latin typeface="Arial" charset="0"/>
              </a:rPr>
              <a:t>    9,960                                                  99,600                                          498</a:t>
            </a:r>
          </a:p>
          <a:p>
            <a:endParaRPr lang="es-MX" altLang="es-MX" sz="1400" b="1">
              <a:latin typeface="Arial" charset="0"/>
            </a:endParaRPr>
          </a:p>
          <a:p>
            <a:endParaRPr lang="es-MX" altLang="es-MX" sz="1400" b="1">
              <a:latin typeface="Arial" charset="0"/>
            </a:endParaRPr>
          </a:p>
        </p:txBody>
      </p:sp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4447802"/>
              </p:ext>
            </p:extLst>
          </p:nvPr>
        </p:nvGraphicFramePr>
        <p:xfrm>
          <a:off x="92685" y="2424113"/>
          <a:ext cx="8860815" cy="356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57237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41" y="1493060"/>
            <a:ext cx="3986324" cy="313923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517" y="1493060"/>
            <a:ext cx="4468327" cy="313923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848741" y="4937515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Maratón de Zumba realizado el día 19 de Octubre por el  DIF municipal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54996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486" y="1366577"/>
            <a:ext cx="2862646" cy="296743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676" y="1366577"/>
            <a:ext cx="3127911" cy="2967429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1129566" y="4930591"/>
            <a:ext cx="737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Clase de Tamarindo </a:t>
            </a:r>
            <a:r>
              <a:rPr lang="es-MX" dirty="0">
                <a:latin typeface="Arial" pitchFamily="34" charset="0"/>
                <a:cs typeface="Arial" pitchFamily="34" charset="0"/>
              </a:rPr>
              <a:t>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ealizada </a:t>
            </a:r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 día 13 de Octubre con </a:t>
            </a:r>
            <a:r>
              <a:rPr lang="es-MX" dirty="0">
                <a:latin typeface="Arial" pitchFamily="34" charset="0"/>
                <a:cs typeface="Arial" pitchFamily="34" charset="0"/>
              </a:rPr>
              <a:t>l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MX" dirty="0">
                <a:latin typeface="Arial" pitchFamily="34" charset="0"/>
                <a:cs typeface="Arial" pitchFamily="34" charset="0"/>
              </a:rPr>
              <a:t>f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inalidad </a:t>
            </a:r>
            <a:r>
              <a:rPr lang="es-MX" dirty="0">
                <a:latin typeface="Arial" pitchFamily="34" charset="0"/>
                <a:cs typeface="Arial" pitchFamily="34" charset="0"/>
              </a:rPr>
              <a:t>d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 </a:t>
            </a: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b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rindar </a:t>
            </a:r>
            <a:r>
              <a:rPr lang="es-MX" dirty="0">
                <a:latin typeface="Arial" pitchFamily="34" charset="0"/>
                <a:cs typeface="Arial" pitchFamily="34" charset="0"/>
              </a:rPr>
              <a:t>u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na opción </a:t>
            </a:r>
            <a:r>
              <a:rPr lang="es-MX" dirty="0">
                <a:latin typeface="Arial" pitchFamily="34" charset="0"/>
                <a:cs typeface="Arial" pitchFamily="34" charset="0"/>
              </a:rPr>
              <a:t>d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MX" dirty="0">
                <a:latin typeface="Arial" pitchFamily="34" charset="0"/>
                <a:cs typeface="Arial" pitchFamily="34" charset="0"/>
              </a:rPr>
              <a:t>i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ngreso a </a:t>
            </a:r>
            <a:r>
              <a:rPr lang="es-MX" dirty="0">
                <a:latin typeface="Arial" pitchFamily="34" charset="0"/>
                <a:cs typeface="Arial" pitchFamily="34" charset="0"/>
              </a:rPr>
              <a:t>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s-MX" dirty="0">
                <a:latin typeface="Arial" pitchFamily="34" charset="0"/>
                <a:cs typeface="Arial" pitchFamily="34" charset="0"/>
              </a:rPr>
              <a:t>h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ogar </a:t>
            </a:r>
            <a:r>
              <a:rPr lang="es-MX" dirty="0">
                <a:latin typeface="Arial" pitchFamily="34" charset="0"/>
                <a:cs typeface="Arial" pitchFamily="34" charset="0"/>
              </a:rPr>
              <a:t>p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ara las Madres De Familia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c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s-MX" dirty="0">
                <a:latin typeface="Arial" pitchFamily="34" charset="0"/>
                <a:cs typeface="Arial" pitchFamily="34" charset="0"/>
              </a:rPr>
              <a:t>u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na  </a:t>
            </a:r>
            <a:r>
              <a:rPr lang="es-MX" dirty="0">
                <a:latin typeface="Arial" pitchFamily="34" charset="0"/>
                <a:cs typeface="Arial" pitchFamily="34" charset="0"/>
              </a:rPr>
              <a:t>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sistencia </a:t>
            </a:r>
            <a:r>
              <a:rPr lang="es-MX" dirty="0">
                <a:latin typeface="Arial" pitchFamily="34" charset="0"/>
                <a:cs typeface="Arial" pitchFamily="34" charset="0"/>
              </a:rPr>
              <a:t>d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 15 Personas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306" y="1529862"/>
            <a:ext cx="3905428" cy="247846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285" y="1529862"/>
            <a:ext cx="3792877" cy="2467683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686050" y="4404069"/>
            <a:ext cx="787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Plática sobre Autoestima y cuidado personal realizada </a:t>
            </a:r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 d</a:t>
            </a:r>
            <a:r>
              <a:rPr lang="es-MX" dirty="0">
                <a:latin typeface="Arial" pitchFamily="34" charset="0"/>
                <a:cs typeface="Arial" pitchFamily="34" charset="0"/>
              </a:rPr>
              <a:t>í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 25 de Octubre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mpartida </a:t>
            </a:r>
            <a:r>
              <a:rPr lang="es-MX" dirty="0">
                <a:latin typeface="Arial" pitchFamily="34" charset="0"/>
                <a:cs typeface="Arial" pitchFamily="34" charset="0"/>
              </a:rPr>
              <a:t>p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 Instituto de </a:t>
            </a:r>
            <a:r>
              <a:rPr lang="es-MX" dirty="0">
                <a:latin typeface="Arial" pitchFamily="34" charset="0"/>
                <a:cs typeface="Arial" pitchFamily="34" charset="0"/>
              </a:rPr>
              <a:t>l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 Mujer con </a:t>
            </a:r>
            <a:r>
              <a:rPr lang="es-MX" dirty="0">
                <a:latin typeface="Arial" pitchFamily="34" charset="0"/>
                <a:cs typeface="Arial" pitchFamily="34" charset="0"/>
              </a:rPr>
              <a:t>u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es-MX" dirty="0">
                <a:latin typeface="Arial" pitchFamily="34" charset="0"/>
                <a:cs typeface="Arial" pitchFamily="34" charset="0"/>
              </a:rPr>
              <a:t>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sistencia </a:t>
            </a:r>
            <a:r>
              <a:rPr lang="es-MX" dirty="0">
                <a:latin typeface="Arial" pitchFamily="34" charset="0"/>
                <a:cs typeface="Arial" pitchFamily="34" charset="0"/>
              </a:rPr>
              <a:t>d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 35 Mujeres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54635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416" y="1348024"/>
            <a:ext cx="2323544" cy="2008951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149" y="1348024"/>
            <a:ext cx="2085591" cy="2008951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6874" y="1348024"/>
            <a:ext cx="2311121" cy="2008951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0238873"/>
              </p:ext>
            </p:extLst>
          </p:nvPr>
        </p:nvGraphicFramePr>
        <p:xfrm>
          <a:off x="707023" y="3582444"/>
          <a:ext cx="7790823" cy="170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1"/>
                <a:gridCol w="2596941"/>
                <a:gridCol w="2596941"/>
              </a:tblGrid>
              <a:tr h="355766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MANUALIDADES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ASISTENCIA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3776">
                <a:tc>
                  <a:txBody>
                    <a:bodyPr/>
                    <a:lstStyle/>
                    <a:p>
                      <a:pPr algn="ctr"/>
                      <a:endParaRPr lang="es-MX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MANUALIDADES CON FOMI, RECICLADO,HIELO SECO</a:t>
                      </a:r>
                    </a:p>
                  </a:txBody>
                  <a:tcPr/>
                </a:tc>
              </a:tr>
              <a:tr h="538619">
                <a:tc>
                  <a:txBody>
                    <a:bodyPr/>
                    <a:lstStyle/>
                    <a:p>
                      <a:pPr algn="ctr"/>
                      <a:endParaRPr lang="es-MX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MANUALIDADES CON FOMI, RECICLADO,HIELO SECO</a:t>
                      </a:r>
                    </a:p>
                    <a:p>
                      <a:pPr algn="ctr"/>
                      <a:endParaRPr lang="es-MX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69209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582" y="1457011"/>
            <a:ext cx="3358108" cy="1987117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931" y="1457011"/>
            <a:ext cx="3254417" cy="1987117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229166"/>
              </p:ext>
            </p:extLst>
          </p:nvPr>
        </p:nvGraphicFramePr>
        <p:xfrm>
          <a:off x="1276198" y="3637248"/>
          <a:ext cx="6674332" cy="188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583"/>
                <a:gridCol w="1668583"/>
                <a:gridCol w="1668583"/>
                <a:gridCol w="1668583"/>
              </a:tblGrid>
              <a:tr h="728490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BAILOTERAPIA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MATUTINO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VESPERTINO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920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</a:p>
                    <a:p>
                      <a:pPr algn="ctr"/>
                      <a:endParaRPr lang="es-MX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716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506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1222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6741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</a:p>
                    <a:p>
                      <a:pPr algn="ctr"/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736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1416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19299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448" y="1379514"/>
            <a:ext cx="6847601" cy="2353241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4838341"/>
              </p:ext>
            </p:extLst>
          </p:nvPr>
        </p:nvGraphicFramePr>
        <p:xfrm>
          <a:off x="1026250" y="3832966"/>
          <a:ext cx="6763359" cy="204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53"/>
                <a:gridCol w="2254453"/>
                <a:gridCol w="2254453"/>
              </a:tblGrid>
              <a:tr h="56243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CONSULTA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DENTAL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7792">
                <a:tc>
                  <a:txBody>
                    <a:bodyPr/>
                    <a:lstStyle/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 </a:t>
                      </a:r>
                    </a:p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</a:t>
                      </a:r>
                    </a:p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LIMPIEZA,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</a:p>
                  </a:txBody>
                  <a:tcPr/>
                </a:tc>
              </a:tr>
              <a:tr h="713983">
                <a:tc>
                  <a:txBody>
                    <a:bodyPr/>
                    <a:lstStyle/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EMPASTES </a:t>
                      </a:r>
                    </a:p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EXTRACCIONES</a:t>
                      </a:r>
                    </a:p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LIMPIEZA,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REVISIONES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868736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28837" y="1451436"/>
            <a:ext cx="2247877" cy="2204994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6199" y="1373560"/>
            <a:ext cx="2221283" cy="2334153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76410" y="1348554"/>
            <a:ext cx="2157046" cy="2319925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5898257"/>
              </p:ext>
            </p:extLst>
          </p:nvPr>
        </p:nvGraphicFramePr>
        <p:xfrm>
          <a:off x="707022" y="3922984"/>
          <a:ext cx="7790823" cy="19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1"/>
                <a:gridCol w="2596941"/>
                <a:gridCol w="2596941"/>
              </a:tblGrid>
              <a:tr h="430923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ENFERMERIA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1765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SEPTIEMBRE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631">
                <a:tc>
                  <a:txBody>
                    <a:bodyPr/>
                    <a:lstStyle/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10125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877" y="2338484"/>
            <a:ext cx="4052834" cy="2012424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3307550"/>
              </p:ext>
            </p:extLst>
          </p:nvPr>
        </p:nvGraphicFramePr>
        <p:xfrm>
          <a:off x="666595" y="4855390"/>
          <a:ext cx="779082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41"/>
                <a:gridCol w="2596941"/>
                <a:gridCol w="2596941"/>
              </a:tblGrid>
              <a:tr h="455237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OCTUBRE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140 clases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GUITARRA,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VIOLIN Y 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CANTO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64" y="2371515"/>
            <a:ext cx="4102013" cy="1979393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783152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1472" y="1357298"/>
            <a:ext cx="75009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Clases de Ingles</a:t>
            </a:r>
          </a:p>
          <a:p>
            <a:pPr algn="just"/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cs typeface="Arial" pitchFamily="34" charset="0"/>
              </a:rPr>
              <a:t>Las clases se llevan a cabo los días lunes y miércoles de 9:00 am a 10:00 am y de 4:00 pm a 5:00 pm, y los martes y jueves de 4:00 pm a 5:00 pm.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3462883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Contamos con la asistencia de 10 alumnos en las clases matutinas.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58017" y="3462883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Contamos con la asistencia de 10 alumnos en las clases vespertinas.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clases de ingl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571744"/>
            <a:ext cx="3929090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pic>
        <p:nvPicPr>
          <p:cNvPr id="6" name="5 Imagen" descr="pinta pablo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8396" y="1450144"/>
            <a:ext cx="2950486" cy="2995609"/>
          </a:xfrm>
          <a:prstGeom prst="rect">
            <a:avLst/>
          </a:prstGeom>
        </p:spPr>
      </p:pic>
      <p:pic>
        <p:nvPicPr>
          <p:cNvPr id="7" name="Picture 2" descr="F:\pinta pablo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04" y="1450144"/>
            <a:ext cx="2286024" cy="2995609"/>
          </a:xfrm>
          <a:prstGeom prst="rect">
            <a:avLst/>
          </a:prstGeom>
          <a:noFill/>
        </p:spPr>
      </p:pic>
      <p:pic>
        <p:nvPicPr>
          <p:cNvPr id="9" name="Picture 2" descr="F:\fuerza social reposteria\IMG_2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230" y="1450144"/>
            <a:ext cx="3321866" cy="300039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983939" y="4755211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Pinta de bardas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83939" y="5124543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cs typeface="Arial" pitchFamily="34" charset="0"/>
              </a:rPr>
              <a:t>Se lleva a cabo pinta de bardas en las colonias de Juárez N.L., con el propósito de cambiar la imagen de la colonia, realizando un mural con un mensaje positivo. </a:t>
            </a:r>
            <a:endParaRPr lang="es-MX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05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13655" y="4740745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Retas de futbol</a:t>
            </a:r>
          </a:p>
          <a:p>
            <a:pPr algn="just"/>
            <a:r>
              <a:rPr lang="es-ES" dirty="0" smtClean="0"/>
              <a:t>Es un programa en donde se invita a los jóvenes de las colonias de Juárez a participar en juegos de fut bol.  En este mes se realizo en la colonia  Villas de San José en donde tuvimos la participación de mas de 40 jóvenes. 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MX" dirty="0"/>
          </a:p>
        </p:txBody>
      </p:sp>
      <p:pic>
        <p:nvPicPr>
          <p:cNvPr id="9" name="Picture 2" descr="E:\retas y reposteria de portal de juarez\IMG_1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35" y="1416015"/>
            <a:ext cx="3603570" cy="1646867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Escritorio\retas y reposteria de portal de juarez\IMG_1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522" y="1376924"/>
            <a:ext cx="4223134" cy="1769513"/>
          </a:xfrm>
          <a:prstGeom prst="rect">
            <a:avLst/>
          </a:prstGeom>
          <a:noFill/>
        </p:spPr>
      </p:pic>
      <p:pic>
        <p:nvPicPr>
          <p:cNvPr id="11" name="Picture 2" descr="C:\Documents and Settings\Usuario\Escritorio\retas y reposteria de portal de juarez\IMG_1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335" y="3037286"/>
            <a:ext cx="3603570" cy="1785950"/>
          </a:xfrm>
          <a:prstGeom prst="rect">
            <a:avLst/>
          </a:prstGeom>
          <a:noFill/>
        </p:spPr>
      </p:pic>
      <p:pic>
        <p:nvPicPr>
          <p:cNvPr id="12" name="Picture 3" descr="C:\Documents and Settings\Usuario\Escritorio\retas y reposteria de portal de juarez\IMG_18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5522" y="3023638"/>
            <a:ext cx="4223134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390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5769" y="4319019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Clases de Repostería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5769" y="4804365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cs typeface="Arial" pitchFamily="34" charset="0"/>
              </a:rPr>
              <a:t>Trata de un taller en el cual capacitamos a las jóvenes para que aprendan a elaborar: pasteles, quequitos y demás postres.</a:t>
            </a:r>
            <a:endParaRPr lang="es-MX" dirty="0">
              <a:cs typeface="Arial" pitchFamily="34" charset="0"/>
            </a:endParaRPr>
          </a:p>
        </p:txBody>
      </p:sp>
      <p:pic>
        <p:nvPicPr>
          <p:cNvPr id="10" name="Picture 2" descr="C:\Documents and Settings\Usuario\Escritorio\retas y reposteria de portal de juarez\IMG_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93" y="1438356"/>
            <a:ext cx="3123413" cy="2347833"/>
          </a:xfrm>
          <a:prstGeom prst="rect">
            <a:avLst/>
          </a:prstGeom>
          <a:noFill/>
        </p:spPr>
      </p:pic>
      <p:pic>
        <p:nvPicPr>
          <p:cNvPr id="11" name="Picture 3" descr="C:\Documents and Settings\Usuario\Escritorio\retas y reposteria de portal de juarez\IMG_1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531117" y="1438356"/>
            <a:ext cx="1928858" cy="2347833"/>
          </a:xfrm>
          <a:prstGeom prst="rect">
            <a:avLst/>
          </a:prstGeom>
          <a:noFill/>
        </p:spPr>
      </p:pic>
      <p:pic>
        <p:nvPicPr>
          <p:cNvPr id="12" name="Picture 4" descr="C:\Documents and Settings\Usuario\Escritorio\retas y reposteria de portal de juarez\IMG_1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6406" y="1438356"/>
            <a:ext cx="3214711" cy="2347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985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8586" y="478865"/>
            <a:ext cx="5996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2447713" y="6405529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08398" y="0"/>
            <a:ext cx="7292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2415313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1.- Retas de Fut bol en las colonias de Juárez N.L.</a:t>
            </a:r>
          </a:p>
          <a:p>
            <a:endParaRPr lang="es-ES" b="1" dirty="0" smtClean="0"/>
          </a:p>
          <a:p>
            <a:r>
              <a:rPr lang="es-ES" b="1" dirty="0" smtClean="0"/>
              <a:t>2.- Clases de Parkour</a:t>
            </a:r>
          </a:p>
          <a:p>
            <a:endParaRPr lang="es-ES" b="1" dirty="0" smtClean="0"/>
          </a:p>
          <a:p>
            <a:r>
              <a:rPr lang="es-ES" b="1" dirty="0" smtClean="0"/>
              <a:t>3.- Clases de Skate </a:t>
            </a:r>
          </a:p>
          <a:p>
            <a:endParaRPr lang="es-ES" b="1" dirty="0" smtClean="0"/>
          </a:p>
          <a:p>
            <a:r>
              <a:rPr lang="es-ES" b="1" dirty="0" smtClean="0"/>
              <a:t>4.- Clases de Ingles</a:t>
            </a:r>
          </a:p>
          <a:p>
            <a:endParaRPr lang="es-ES" b="1" dirty="0" smtClean="0"/>
          </a:p>
          <a:p>
            <a:r>
              <a:rPr lang="es-ES" b="1" dirty="0" smtClean="0"/>
              <a:t>5.- Clases de Repostería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88649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736501" y="66304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094995" y="630848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OCTUBRE</a:t>
            </a:r>
          </a:p>
        </p:txBody>
      </p:sp>
      <p:sp>
        <p:nvSpPr>
          <p:cNvPr id="11" name="CuadroTexto 2"/>
          <p:cNvSpPr txBox="1"/>
          <p:nvPr/>
        </p:nvSpPr>
        <p:spPr>
          <a:xfrm>
            <a:off x="200227" y="1314450"/>
            <a:ext cx="85374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>
                <a:latin typeface="Calibri (Cuerpo)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Calibri (Cuerpo)"/>
                <a:cs typeface="Arial" panose="020B0604020202020204" pitchFamily="34" charset="0"/>
              </a:rPr>
              <a:t>BRIGADA “ELIGE CUIDARTE”</a:t>
            </a:r>
          </a:p>
          <a:p>
            <a:pPr algn="ctr"/>
            <a:r>
              <a:rPr lang="es-MX" sz="2000" b="1" dirty="0" smtClean="0"/>
              <a:t> </a:t>
            </a: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i="1" dirty="0"/>
          </a:p>
          <a:p>
            <a:endParaRPr lang="es-MX" i="1" dirty="0" smtClean="0"/>
          </a:p>
          <a:p>
            <a:endParaRPr lang="es-MX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Apoyamos con la coordinación de la Brigada “Elige Cuidarte”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Programa que establece como motivo principal la prevención del cáncer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cervicouterino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las mujeres del Municipio de Juárez, N.L.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i="1" dirty="0" smtClean="0"/>
          </a:p>
          <a:p>
            <a:pPr algn="just"/>
            <a:endParaRPr lang="es-MX" i="1" dirty="0"/>
          </a:p>
          <a:p>
            <a:endParaRPr lang="es-MX" i="1" dirty="0" smtClean="0"/>
          </a:p>
          <a:p>
            <a:r>
              <a:rPr lang="es-MX" i="1" dirty="0" smtClean="0"/>
              <a:t> </a:t>
            </a:r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7" y="2297043"/>
            <a:ext cx="2404726" cy="1679674"/>
          </a:xfrm>
          <a:prstGeom prst="rect">
            <a:avLst/>
          </a:prstGeom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212" y="2297043"/>
            <a:ext cx="2465499" cy="1615380"/>
          </a:xfrm>
          <a:prstGeom prst="rect">
            <a:avLst/>
          </a:prstGeom>
        </p:spPr>
      </p:pic>
      <p:pic>
        <p:nvPicPr>
          <p:cNvPr id="16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445" y="2297043"/>
            <a:ext cx="2200274" cy="16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97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7582</TotalTime>
  <Words>1984</Words>
  <Application>Microsoft Office PowerPoint</Application>
  <PresentationFormat>Presentación en pantalla (4:3)</PresentationFormat>
  <Paragraphs>593</Paragraphs>
  <Slides>38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Tema de Office</vt:lpstr>
      <vt:lpstr>Hoja de cálculo de Microsoft Office Excel 97-2003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578</cp:revision>
  <dcterms:created xsi:type="dcterms:W3CDTF">2014-04-09T14:38:56Z</dcterms:created>
  <dcterms:modified xsi:type="dcterms:W3CDTF">2014-12-09T15:53:41Z</dcterms:modified>
</cp:coreProperties>
</file>